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</p:sldIdLst>
  <p:sldSz cy="5143500" cx="9144000"/>
  <p:notesSz cx="6858000" cy="9144000"/>
  <p:embeddedFontLst>
    <p:embeddedFont>
      <p:font typeface="Anton"/>
      <p:regular r:id="rId84"/>
    </p:embeddedFont>
    <p:embeddedFont>
      <p:font typeface="Roboto"/>
      <p:regular r:id="rId85"/>
      <p:bold r:id="rId86"/>
      <p:italic r:id="rId87"/>
      <p:boldItalic r:id="rId88"/>
    </p:embeddedFont>
    <p:embeddedFont>
      <p:font typeface="Lato"/>
      <p:regular r:id="rId89"/>
      <p:bold r:id="rId90"/>
      <p:italic r:id="rId91"/>
      <p:boldItalic r:id="rId92"/>
    </p:embeddedFont>
    <p:embeddedFont>
      <p:font typeface="Lato Light"/>
      <p:regular r:id="rId93"/>
      <p:bold r:id="rId94"/>
      <p:italic r:id="rId95"/>
      <p:boldItalic r:id="rId96"/>
    </p:embeddedFont>
    <p:embeddedFont>
      <p:font typeface="Didact Gothic"/>
      <p:regular r:id="rId97"/>
    </p:embeddedFont>
    <p:embeddedFont>
      <p:font typeface="Helvetica Neue"/>
      <p:regular r:id="rId98"/>
      <p:bold r:id="rId99"/>
      <p:italic r:id="rId100"/>
      <p:boldItalic r:id="rId101"/>
    </p:embeddedFont>
    <p:embeddedFont>
      <p:font typeface="Helvetica Neue Light"/>
      <p:regular r:id="rId102"/>
      <p:bold r:id="rId103"/>
      <p:italic r:id="rId104"/>
      <p:boldItalic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43AB3DA-12C9-475A-9451-D178E66B4498}">
  <a:tblStyle styleId="{B43AB3DA-12C9-475A-9451-D178E66B44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5" Type="http://schemas.openxmlformats.org/officeDocument/2006/relationships/font" Target="fonts/HelveticaNeueLight-boldItalic.fntdata"/><Relationship Id="rId104" Type="http://schemas.openxmlformats.org/officeDocument/2006/relationships/font" Target="fonts/HelveticaNeueLight-italic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font" Target="fonts/HelveticaNeueLight-bold.fntdata"/><Relationship Id="rId102" Type="http://schemas.openxmlformats.org/officeDocument/2006/relationships/font" Target="fonts/HelveticaNeueLight-regular.fntdata"/><Relationship Id="rId101" Type="http://schemas.openxmlformats.org/officeDocument/2006/relationships/font" Target="fonts/HelveticaNeue-boldItalic.fntdata"/><Relationship Id="rId100" Type="http://schemas.openxmlformats.org/officeDocument/2006/relationships/font" Target="fonts/HelveticaNeue-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LatoLight-italic.fntdata"/><Relationship Id="rId94" Type="http://schemas.openxmlformats.org/officeDocument/2006/relationships/font" Target="fonts/LatoLight-bold.fntdata"/><Relationship Id="rId97" Type="http://schemas.openxmlformats.org/officeDocument/2006/relationships/font" Target="fonts/DidactGothic-regular.fntdata"/><Relationship Id="rId96" Type="http://schemas.openxmlformats.org/officeDocument/2006/relationships/font" Target="fonts/LatoLight-boldItalic.fntdata"/><Relationship Id="rId11" Type="http://schemas.openxmlformats.org/officeDocument/2006/relationships/slide" Target="slides/slide4.xml"/><Relationship Id="rId99" Type="http://schemas.openxmlformats.org/officeDocument/2006/relationships/font" Target="fonts/HelveticaNeue-bold.fntdata"/><Relationship Id="rId10" Type="http://schemas.openxmlformats.org/officeDocument/2006/relationships/slide" Target="slides/slide3.xml"/><Relationship Id="rId98" Type="http://schemas.openxmlformats.org/officeDocument/2006/relationships/font" Target="fonts/HelveticaNeue-regular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Lato-italic.fntdata"/><Relationship Id="rId90" Type="http://schemas.openxmlformats.org/officeDocument/2006/relationships/font" Target="fonts/Lato-bold.fntdata"/><Relationship Id="rId93" Type="http://schemas.openxmlformats.org/officeDocument/2006/relationships/font" Target="fonts/LatoLight-regular.fntdata"/><Relationship Id="rId92" Type="http://schemas.openxmlformats.org/officeDocument/2006/relationships/font" Target="fonts/Lato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font" Target="fonts/Anton-regular.fntdata"/><Relationship Id="rId83" Type="http://schemas.openxmlformats.org/officeDocument/2006/relationships/slide" Target="slides/slide76.xml"/><Relationship Id="rId86" Type="http://schemas.openxmlformats.org/officeDocument/2006/relationships/font" Target="fonts/Roboto-bold.fntdata"/><Relationship Id="rId85" Type="http://schemas.openxmlformats.org/officeDocument/2006/relationships/font" Target="fonts/Roboto-regular.fntdata"/><Relationship Id="rId88" Type="http://schemas.openxmlformats.org/officeDocument/2006/relationships/font" Target="fonts/Roboto-boldItalic.fntdata"/><Relationship Id="rId87" Type="http://schemas.openxmlformats.org/officeDocument/2006/relationships/font" Target="fonts/Roboto-italic.fntdata"/><Relationship Id="rId89" Type="http://schemas.openxmlformats.org/officeDocument/2006/relationships/font" Target="fonts/Lato-regular.fntdata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e8faa3d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e8faa3d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e8faa3da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e8faa3da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e8faa3da4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e8faa3da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c3a03a7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c3a03a7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f96287cd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f96287cd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c3a03a79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c3a03a79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e8faa3da4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e8faa3da4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c3a03a79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c3a03a79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c3a03a79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c3a03a79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f96287c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f96287c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f96287cd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f96287c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e8faa3da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e8faa3da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f96287cd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f96287cd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f96287cd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f96287cd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f96287cd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f96287cd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f96287cd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f96287cd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f96287cd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f96287cd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6287cd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6287cd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f96287cd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f96287cd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f96287cd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f96287cd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f96287cd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f96287cd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f96287cd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f96287cd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e8faa3da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e8faa3da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f96287cd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f96287cd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f96287cd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f96287cd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f96287cd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f96287cd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f96287cd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f96287cd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f96287cd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f96287cd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f96287cdd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f96287cdd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“Ejemplo en vivo”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El docente realizará una tarea compartiendo la pantalla en vivo. Se centrará en los pasos y los aspectos a tener en cuenta.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f96287cdd_0_3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10f96287cdd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f96287cdd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f96287cdd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f96287cdd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f96287cdd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f96287cd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0f96287cd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e8faa3da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e8faa3da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f96287cdd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0f96287cdd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f96287cdd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f96287cdd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f96287cdd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f96287cdd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f96287cdd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f96287cdd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f96287cdd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f96287cdd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0f96287cdd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0f96287cdd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f96287cdd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0f96287cdd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dc598fa0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dc598fa0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0dc598fa0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0dc598fa0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dc598fa0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0dc598fa0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043ba6227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11043ba6227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084278a0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084278a0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1084278a0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1084278a0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1084278a02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1084278a0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1084278a02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1084278a0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084278a02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084278a02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043ba61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1043ba61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1043ba617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1043ba617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043ba617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1043ba617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1043ba617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1043ba617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1043ba617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1043ba617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e8faa3da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e8faa3da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1043ba617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1043ba617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1043ba617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1043ba617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1043ba62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1043ba62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1043ba622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1043ba622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1043ba622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1043ba622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1043ba622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1043ba622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0e8faa3da4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0e8faa3da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0e8faa3da4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0e8faa3da4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f63b8d7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f63b8d7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1043ba622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1043ba622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e8faa3da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e8faa3da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1043ba622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1043ba622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1043ba622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1043ba622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0e8faa3da4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0e8faa3da4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0e8faa3da4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0e8faa3da4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0e8faa3da4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0e8faa3da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0e8faa3da4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0e8faa3da4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0e8faa3da4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0e8faa3da4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043ba622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043ba622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043ba6227_0_2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1043ba6227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hyperlink" Target="https://coderhouse.typeform.com/to/nRSvWstq#camada=xxxxx&amp;studentemail=xxxxx" TargetMode="External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gif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apvarun/toastify-js/blob/master/README.md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png"/><Relationship Id="rId4" Type="http://schemas.openxmlformats.org/officeDocument/2006/relationships/image" Target="../media/image32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1.png"/><Relationship Id="rId4" Type="http://schemas.openxmlformats.org/officeDocument/2006/relationships/hyperlink" Target="https://moment.github.io/luxon/#/formatting?id=presets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3.png"/><Relationship Id="rId4" Type="http://schemas.openxmlformats.org/officeDocument/2006/relationships/image" Target="../media/image4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7.gif"/><Relationship Id="rId4" Type="http://schemas.openxmlformats.org/officeDocument/2006/relationships/image" Target="../media/image59.gif"/><Relationship Id="rId5" Type="http://schemas.openxmlformats.org/officeDocument/2006/relationships/image" Target="../media/image57.png"/><Relationship Id="rId6" Type="http://schemas.openxmlformats.org/officeDocument/2006/relationships/image" Target="../media/image4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6.gif"/><Relationship Id="rId4" Type="http://schemas.openxmlformats.org/officeDocument/2006/relationships/image" Target="../media/image50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3.png"/><Relationship Id="rId4" Type="http://schemas.openxmlformats.org/officeDocument/2006/relationships/image" Target="../media/image5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3.png"/><Relationship Id="rId4" Type="http://schemas.openxmlformats.org/officeDocument/2006/relationships/image" Target="../media/image4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hyperlink" Target="https://docs.google.com/document/d/1jnu7JSllL5hl096fjaClcI8FTcUkYZBaBs-ZGanRdt4/edit?usp=sharing" TargetMode="External"/><Relationship Id="rId6" Type="http://schemas.openxmlformats.org/officeDocument/2006/relationships/hyperlink" Target="https://drive.google.com/drive/folders/1jIH9-1B7r39bzu1td2P1Nc1a-eDInnzD?usp=sharing" TargetMode="External"/><Relationship Id="rId7" Type="http://schemas.openxmlformats.org/officeDocument/2006/relationships/hyperlink" Target="https://docs.google.com/document/d/1aJ5X0ZnK_auCcBxw2rP-QxiyzDMJosejr6Otx3jThzM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5" name="Google Shape;1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/>
        </p:nvSpPr>
        <p:spPr>
          <a:xfrm>
            <a:off x="1938750" y="1632650"/>
            <a:ext cx="526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¿QUÉ SON LAS LIBRERÍAS?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0" name="Google Shape;2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3000" y="4617375"/>
            <a:ext cx="1718075" cy="3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6" name="Google Shape;206;p37"/>
          <p:cNvSpPr txBox="1"/>
          <p:nvPr/>
        </p:nvSpPr>
        <p:spPr>
          <a:xfrm>
            <a:off x="2000950" y="1121525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LIBRERÍAS EN JAVASCRIPT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1130675" y="1841225"/>
            <a:ext cx="7257900" cy="24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Son códigos pre-escritos que facilitan el desarrollo de aplicaciones. Podemos pensar las librerías como 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pequeños programas escritos por terceros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que podemos incorporar a nuestra aplicación para resolver problemas determinados.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/>
        </p:nvSpPr>
        <p:spPr>
          <a:xfrm>
            <a:off x="4073450" y="1852725"/>
            <a:ext cx="4469400" cy="24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Funcionan como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cajas de herramientas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resuelven problemas recurrentes de forma rápida y eficiente. Podemos incorporarlas y utilizarlas a discreción según nuestra demanda 🔧.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4" name="Google Shape;214;p38"/>
          <p:cNvSpPr txBox="1"/>
          <p:nvPr/>
        </p:nvSpPr>
        <p:spPr>
          <a:xfrm>
            <a:off x="4073450" y="1191650"/>
            <a:ext cx="41964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LIBRERÍAS EN JAVASCRIPT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50" y="1200150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/>
        </p:nvSpPr>
        <p:spPr>
          <a:xfrm>
            <a:off x="4049125" y="2272288"/>
            <a:ext cx="44694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Sweet Alert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Toastify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Luxon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1" name="Google Shape;221;p39"/>
          <p:cNvSpPr txBox="1"/>
          <p:nvPr/>
        </p:nvSpPr>
        <p:spPr>
          <a:xfrm>
            <a:off x="4049125" y="1611213"/>
            <a:ext cx="41964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EN ESTA CLASE VEREMOS…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2" name="Google Shape;2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50" y="1200150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40"/>
          <p:cNvCxnSpPr>
            <a:stCxn id="228" idx="0"/>
            <a:endCxn id="229" idx="2"/>
          </p:cNvCxnSpPr>
          <p:nvPr/>
        </p:nvCxnSpPr>
        <p:spPr>
          <a:xfrm>
            <a:off x="4572000" y="1580813"/>
            <a:ext cx="0" cy="277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40"/>
          <p:cNvSpPr txBox="1"/>
          <p:nvPr/>
        </p:nvSpPr>
        <p:spPr>
          <a:xfrm>
            <a:off x="0" y="559325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¿QUÉ PROBLEMAS PUEDEN RESOLVER? 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8" name="Google Shape;228;p40"/>
          <p:cNvSpPr/>
          <p:nvPr/>
        </p:nvSpPr>
        <p:spPr>
          <a:xfrm>
            <a:off x="2726700" y="1580813"/>
            <a:ext cx="3690600" cy="3891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Validación de datos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1" name="Google Shape;231;p40"/>
          <p:cNvSpPr/>
          <p:nvPr/>
        </p:nvSpPr>
        <p:spPr>
          <a:xfrm>
            <a:off x="2726700" y="2195263"/>
            <a:ext cx="3690600" cy="3891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Interfaces visuales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2" name="Google Shape;232;p40"/>
          <p:cNvSpPr/>
          <p:nvPr/>
        </p:nvSpPr>
        <p:spPr>
          <a:xfrm>
            <a:off x="2726700" y="2809713"/>
            <a:ext cx="3690600" cy="3891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Manejos de fechas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3" name="Google Shape;233;p40"/>
          <p:cNvSpPr/>
          <p:nvPr/>
        </p:nvSpPr>
        <p:spPr>
          <a:xfrm>
            <a:off x="2726700" y="3424163"/>
            <a:ext cx="3690600" cy="3891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AJAX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9" name="Google Shape;229;p40"/>
          <p:cNvSpPr/>
          <p:nvPr/>
        </p:nvSpPr>
        <p:spPr>
          <a:xfrm>
            <a:off x="2726700" y="3965688"/>
            <a:ext cx="3690600" cy="3891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¡Y más! 🤩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2013100" y="2077200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IMPLEMENTACIÓN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/>
          <p:nvPr/>
        </p:nvSpPr>
        <p:spPr>
          <a:xfrm>
            <a:off x="486450" y="1312275"/>
            <a:ext cx="81711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librerías se incorporan al proyecto como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archivos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📂. Se vinculan a nuestra aplicación en el HTML como cualquier otro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script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Javascript. 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 ser con la descarga de los archivos de la librería: 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5" name="Google Shape;245;p42"/>
          <p:cNvSpPr txBox="1"/>
          <p:nvPr/>
        </p:nvSpPr>
        <p:spPr>
          <a:xfrm>
            <a:off x="1875300" y="644450"/>
            <a:ext cx="53934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DESCARGA DE ARCHIVOS O CDN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6" name="Google Shape;246;p42"/>
          <p:cNvSpPr txBox="1"/>
          <p:nvPr/>
        </p:nvSpPr>
        <p:spPr>
          <a:xfrm>
            <a:off x="847800" y="3305375"/>
            <a:ext cx="744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también puede ser a través de un CDN:</a:t>
            </a:r>
            <a:endParaRPr sz="1200"/>
          </a:p>
        </p:txBody>
      </p:sp>
      <p:sp>
        <p:nvSpPr>
          <p:cNvPr id="247" name="Google Shape;247;p42"/>
          <p:cNvSpPr/>
          <p:nvPr/>
        </p:nvSpPr>
        <p:spPr>
          <a:xfrm>
            <a:off x="847800" y="2556988"/>
            <a:ext cx="7448400" cy="57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2"/>
          <p:cNvSpPr txBox="1"/>
          <p:nvPr/>
        </p:nvSpPr>
        <p:spPr>
          <a:xfrm>
            <a:off x="909150" y="2615050"/>
            <a:ext cx="635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8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s" sz="1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8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"js/libreria.js"</a:t>
            </a:r>
            <a:r>
              <a:rPr lang="es" sz="180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" sz="18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80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/>
          </a:p>
        </p:txBody>
      </p:sp>
      <p:sp>
        <p:nvSpPr>
          <p:cNvPr id="249" name="Google Shape;249;p42"/>
          <p:cNvSpPr/>
          <p:nvPr/>
        </p:nvSpPr>
        <p:spPr>
          <a:xfrm>
            <a:off x="279675" y="3736475"/>
            <a:ext cx="8682000" cy="57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2"/>
          <p:cNvSpPr txBox="1"/>
          <p:nvPr/>
        </p:nvSpPr>
        <p:spPr>
          <a:xfrm>
            <a:off x="279625" y="3736475"/>
            <a:ext cx="868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3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script </a:t>
            </a:r>
            <a:r>
              <a:rPr lang="es" sz="13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"https://cdnjs.cloudflare.com/ajax/libs/moment.js/2.29.1/moment.min.js"</a:t>
            </a:r>
            <a:r>
              <a:rPr lang="es" sz="13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13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3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/>
          </a:p>
        </p:txBody>
      </p:sp>
      <p:sp>
        <p:nvSpPr>
          <p:cNvPr id="251" name="Google Shape;251;p42"/>
          <p:cNvSpPr/>
          <p:nvPr/>
        </p:nvSpPr>
        <p:spPr>
          <a:xfrm>
            <a:off x="-162600" y="136225"/>
            <a:ext cx="2424300" cy="3507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IMPLEMENTACIÓN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/>
        </p:nvSpPr>
        <p:spPr>
          <a:xfrm>
            <a:off x="486450" y="1235150"/>
            <a:ext cx="8171100" cy="27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práctica común consiste en cargarlas en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ormato minificado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minified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Son archivos JS cuyo contenido se encuentra escrito en una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única línea y de corrido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sin saltos de línea ni espacios innecesarios para achicarlos 🙌.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7" name="Google Shape;257;p43"/>
          <p:cNvSpPr/>
          <p:nvPr/>
        </p:nvSpPr>
        <p:spPr>
          <a:xfrm>
            <a:off x="-162600" y="136225"/>
            <a:ext cx="2424300" cy="3507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IMPLEMENTACIÓN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1875300" y="693100"/>
            <a:ext cx="53934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ARCHIVOS MINIFICADOS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9" name="Google Shape;259;p43"/>
          <p:cNvSpPr/>
          <p:nvPr/>
        </p:nvSpPr>
        <p:spPr>
          <a:xfrm>
            <a:off x="-162600" y="2172350"/>
            <a:ext cx="7604100" cy="3993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 bien ¿Qué es un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archivo minificado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 👀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5" name="Google Shape;265;p44"/>
          <p:cNvSpPr txBox="1"/>
          <p:nvPr/>
        </p:nvSpPr>
        <p:spPr>
          <a:xfrm>
            <a:off x="2013100" y="2077200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DOCUMENTACIÓN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/>
        </p:nvSpPr>
        <p:spPr>
          <a:xfrm>
            <a:off x="486450" y="1235150"/>
            <a:ext cx="81711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documentación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el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manual de instrucciones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la implementación y manejo de las librerías 📋. Es muy importante trabajar con ella.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1" name="Google Shape;271;p45"/>
          <p:cNvSpPr/>
          <p:nvPr/>
        </p:nvSpPr>
        <p:spPr>
          <a:xfrm>
            <a:off x="-162600" y="136225"/>
            <a:ext cx="24243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2" name="Google Shape;272;p45"/>
          <p:cNvSpPr txBox="1"/>
          <p:nvPr/>
        </p:nvSpPr>
        <p:spPr>
          <a:xfrm>
            <a:off x="1875300" y="693100"/>
            <a:ext cx="53934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¿CÓMO EMPEZAMOS?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3" name="Google Shape;2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2219600"/>
            <a:ext cx="573405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1" name="Google Shape;111;p28">
            <a:hlinkClick r:id="rId4"/>
          </p:cNvPr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MíRALO AQUí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112" name="Google Shape;11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6"/>
          <p:cNvPicPr preferRelativeResize="0"/>
          <p:nvPr/>
        </p:nvPicPr>
        <p:blipFill rotWithShape="1">
          <a:blip r:embed="rId3">
            <a:alphaModFix/>
          </a:blip>
          <a:srcRect b="0" l="43987" r="9763" t="0"/>
          <a:stretch/>
        </p:blipFill>
        <p:spPr>
          <a:xfrm>
            <a:off x="4097775" y="0"/>
            <a:ext cx="5046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6"/>
          <p:cNvSpPr/>
          <p:nvPr/>
        </p:nvSpPr>
        <p:spPr>
          <a:xfrm>
            <a:off x="-162600" y="136225"/>
            <a:ext cx="24243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325" y="4736850"/>
            <a:ext cx="1067075" cy="2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6"/>
          <p:cNvSpPr txBox="1"/>
          <p:nvPr/>
        </p:nvSpPr>
        <p:spPr>
          <a:xfrm>
            <a:off x="486450" y="1235150"/>
            <a:ext cx="3307200" cy="25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Recordatorio 🚨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buen desarrollador se destaca por poseer la habilidad de trabajar con estos tipos de documentos y herramientas ¡No olvides practicarlo! 💪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SWEET ALERT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7" name="Google Shape;28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3000" y="4617375"/>
            <a:ext cx="1718075" cy="3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/>
        </p:nvSpPr>
        <p:spPr>
          <a:xfrm>
            <a:off x="486450" y="1235150"/>
            <a:ext cx="81711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crear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alertas personalizadas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atractivas, sencillas, customizables e interactivas. Reemplaza el típico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alert() tradicional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💬.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3" name="Google Shape;293;p48"/>
          <p:cNvSpPr txBox="1"/>
          <p:nvPr/>
        </p:nvSpPr>
        <p:spPr>
          <a:xfrm>
            <a:off x="918750" y="431450"/>
            <a:ext cx="73065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¿PARA QUÉ SIRVE ESTA LIBRERÍA?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4" name="Google Shape;2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00" y="2730300"/>
            <a:ext cx="3118526" cy="17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675" y="2730299"/>
            <a:ext cx="4042675" cy="125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8"/>
          <p:cNvSpPr txBox="1"/>
          <p:nvPr/>
        </p:nvSpPr>
        <p:spPr>
          <a:xfrm>
            <a:off x="1064463" y="2292338"/>
            <a:ext cx="25590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Sweet Alert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7" name="Google Shape;297;p48"/>
          <p:cNvSpPr txBox="1"/>
          <p:nvPr/>
        </p:nvSpPr>
        <p:spPr>
          <a:xfrm>
            <a:off x="5259500" y="2346963"/>
            <a:ext cx="25590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Alert () Tradicional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/>
        </p:nvSpPr>
        <p:spPr>
          <a:xfrm>
            <a:off x="486450" y="1089250"/>
            <a:ext cx="81711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AutoNum type="arabicPeriod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Primero debemos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implementarla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como vimos anteriormente.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AutoNum type="arabicPeriod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Luego, siguiendo la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documentación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en el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ítem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installation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tenemos las instrucciones de cómo proceder: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AutoNum type="arabicPeriod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¡Y listo! Una vez agregada, ya podemos utilizarla 🚀.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3" name="Google Shape;303;p49"/>
          <p:cNvSpPr txBox="1"/>
          <p:nvPr/>
        </p:nvSpPr>
        <p:spPr>
          <a:xfrm>
            <a:off x="1875300" y="498550"/>
            <a:ext cx="53934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¿CÓMO INSTALARLA?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4" name="Google Shape;304;p49"/>
          <p:cNvSpPr/>
          <p:nvPr/>
        </p:nvSpPr>
        <p:spPr>
          <a:xfrm>
            <a:off x="510700" y="2735900"/>
            <a:ext cx="8171100" cy="6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9"/>
          <p:cNvSpPr txBox="1"/>
          <p:nvPr/>
        </p:nvSpPr>
        <p:spPr>
          <a:xfrm>
            <a:off x="510700" y="2857100"/>
            <a:ext cx="8086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6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6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"//cdn.jsdelivr.net/npm/sweetalert2@11"</a:t>
            </a:r>
            <a:r>
              <a:rPr lang="es" sz="165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" sz="16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65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/>
        </p:nvSpPr>
        <p:spPr>
          <a:xfrm>
            <a:off x="431700" y="1004100"/>
            <a:ext cx="8280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Ahora, podemos disparar alertas a través del método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.fire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objeto global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Swal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1" name="Google Shape;311;p50"/>
          <p:cNvSpPr txBox="1"/>
          <p:nvPr/>
        </p:nvSpPr>
        <p:spPr>
          <a:xfrm>
            <a:off x="1875300" y="413400"/>
            <a:ext cx="53934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¿CÓMO USARLA?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2" name="Google Shape;312;p50"/>
          <p:cNvSpPr/>
          <p:nvPr/>
        </p:nvSpPr>
        <p:spPr>
          <a:xfrm>
            <a:off x="437700" y="1751100"/>
            <a:ext cx="8268600" cy="156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0"/>
          <p:cNvSpPr txBox="1"/>
          <p:nvPr/>
        </p:nvSpPr>
        <p:spPr>
          <a:xfrm>
            <a:off x="361800" y="3442500"/>
            <a:ext cx="84204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recibe un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 por parámetro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Puede recibir distintas propiedades y valores, generando distintos resultados. Esto nos permite customizar la alerta 🎨.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4" name="Google Shape;314;p50"/>
          <p:cNvSpPr txBox="1"/>
          <p:nvPr/>
        </p:nvSpPr>
        <p:spPr>
          <a:xfrm>
            <a:off x="437700" y="1751100"/>
            <a:ext cx="7514700" cy="15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Swal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fire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title: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'Error!'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'Do you want to continue?'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icon: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'error'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confirmButtonText: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'Cool'</a:t>
            </a:r>
            <a:endParaRPr sz="11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/>
          <p:nvPr/>
        </p:nvSpPr>
        <p:spPr>
          <a:xfrm>
            <a:off x="541200" y="1665850"/>
            <a:ext cx="8061600" cy="26385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1"/>
          <p:cNvSpPr txBox="1"/>
          <p:nvPr/>
        </p:nvSpPr>
        <p:spPr>
          <a:xfrm>
            <a:off x="668850" y="1665850"/>
            <a:ext cx="7806300" cy="26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Sweet Alert viene estilado con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bootstrap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por lo que se recomienda tenerlo integrado para lograr un mejor resultado visual 😎.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documentación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listan todas las propiedades y valores posibles que se pueden definir para configurar el alert 📋. Y en su sección “Recipe Gallery” hay muchos ejemplos.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importante definir siempre: los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el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comportamiento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esperado en nuestro script 🎯.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1" name="Google Shape;321;p51"/>
          <p:cNvSpPr txBox="1"/>
          <p:nvPr/>
        </p:nvSpPr>
        <p:spPr>
          <a:xfrm>
            <a:off x="431700" y="818175"/>
            <a:ext cx="8280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tips 🙌: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2" name="Google Shape;322;p51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SWEET ALERT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/>
          <p:nvPr/>
        </p:nvSpPr>
        <p:spPr>
          <a:xfrm>
            <a:off x="5070550" y="0"/>
            <a:ext cx="4073400" cy="5143500"/>
          </a:xfrm>
          <a:prstGeom prst="rect">
            <a:avLst/>
          </a:prstGeom>
          <a:solidFill>
            <a:srgbClr val="9494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8" name="Google Shape;328;p52"/>
          <p:cNvSpPr txBox="1"/>
          <p:nvPr/>
        </p:nvSpPr>
        <p:spPr>
          <a:xfrm>
            <a:off x="133725" y="1297825"/>
            <a:ext cx="4353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9" name="Google Shape;329;p52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 SWEET ALERT EN EVENTO CLICK ME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0" name="Google Shape;3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400" y="974023"/>
            <a:ext cx="3569700" cy="30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2"/>
          <p:cNvSpPr txBox="1"/>
          <p:nvPr/>
        </p:nvSpPr>
        <p:spPr>
          <a:xfrm>
            <a:off x="470325" y="2229700"/>
            <a:ext cx="3517200" cy="15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Generalmente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las alertas están vinculadas a determinados eventos. Veamos, por ejemplo,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Sweet Alert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aplicado al evento de un click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🖱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" name="Google Shape;332;p52"/>
          <p:cNvSpPr txBox="1"/>
          <p:nvPr/>
        </p:nvSpPr>
        <p:spPr>
          <a:xfrm>
            <a:off x="470350" y="1466788"/>
            <a:ext cx="35172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CLICK ME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3" name="Google Shape;33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325" y="4736850"/>
            <a:ext cx="1067075" cy="2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/>
          <p:nvPr/>
        </p:nvSpPr>
        <p:spPr>
          <a:xfrm>
            <a:off x="0" y="693100"/>
            <a:ext cx="9144000" cy="445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3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 SWEET ALERT EN EVENTO CLICK ME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0" name="Google Shape;340;p53"/>
          <p:cNvSpPr txBox="1"/>
          <p:nvPr/>
        </p:nvSpPr>
        <p:spPr>
          <a:xfrm>
            <a:off x="456025" y="797200"/>
            <a:ext cx="7320000" cy="4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"myBtn"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Click me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"//cdn.jsdelivr.net/npm/sweetalert2@11"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"app.js"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 JS</a:t>
            </a:r>
            <a:endParaRPr sz="11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'#myBtn'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'click'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e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Swal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fire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title: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'Genial!'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'Haz clickeado el botón!'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icon: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'success'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confirmButtonText: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'Cool'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1" name="Google Shape;3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3325" y="4736857"/>
            <a:ext cx="1067075" cy="248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/>
          <p:nvPr/>
        </p:nvSpPr>
        <p:spPr>
          <a:xfrm>
            <a:off x="431700" y="961550"/>
            <a:ext cx="8280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generado tiene: 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ícono (success), título, texto y botón de confirmación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Podemos generar distintos alert modificando estas características: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7" name="Google Shape;3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951" y="1988602"/>
            <a:ext cx="3425385" cy="22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4"/>
          <p:cNvSpPr/>
          <p:nvPr/>
        </p:nvSpPr>
        <p:spPr>
          <a:xfrm>
            <a:off x="825675" y="1988600"/>
            <a:ext cx="3891000" cy="228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4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SWEET ALERT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0" name="Google Shape;350;p54"/>
          <p:cNvSpPr txBox="1"/>
          <p:nvPr/>
        </p:nvSpPr>
        <p:spPr>
          <a:xfrm>
            <a:off x="1020213" y="1988600"/>
            <a:ext cx="34776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Swal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fire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title: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'Error!'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'Error inesperado'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icon: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'error'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confirmButtonText: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 =( '</a:t>
            </a:r>
            <a:endParaRPr sz="11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5"/>
          <p:cNvSpPr/>
          <p:nvPr/>
        </p:nvSpPr>
        <p:spPr>
          <a:xfrm>
            <a:off x="825675" y="1988600"/>
            <a:ext cx="3891000" cy="228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5"/>
          <p:cNvSpPr txBox="1"/>
          <p:nvPr/>
        </p:nvSpPr>
        <p:spPr>
          <a:xfrm>
            <a:off x="431700" y="742675"/>
            <a:ext cx="8280600" cy="11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posible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modificar la estructura por default del alert. Podemos cambiar la posición, agregar un timer, o eliminar el botón con </a:t>
            </a:r>
            <a:r>
              <a:rPr b="1" i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showConfirmButton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entre otras propiedades.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7" name="Google Shape;357;p55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SWEET ALERT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8" name="Google Shape;3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100" y="1988588"/>
            <a:ext cx="3190875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5"/>
          <p:cNvSpPr txBox="1"/>
          <p:nvPr/>
        </p:nvSpPr>
        <p:spPr>
          <a:xfrm>
            <a:off x="954425" y="2228900"/>
            <a:ext cx="3617700" cy="18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Swal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fire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position: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'top-end'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icon: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'success'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title: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'Your work has been saved'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showConfirmButton: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timer: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1500</a:t>
            </a:r>
            <a:endParaRPr sz="11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29"/>
          <p:cNvSpPr txBox="1"/>
          <p:nvPr/>
        </p:nvSpPr>
        <p:spPr>
          <a:xfrm>
            <a:off x="2054238" y="2167113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LIBRERÍAS</a:t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9" name="Google Shape;119;p29"/>
          <p:cNvSpPr txBox="1"/>
          <p:nvPr/>
        </p:nvSpPr>
        <p:spPr>
          <a:xfrm>
            <a:off x="2022750" y="15967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13. </a:t>
            </a:r>
            <a:r>
              <a:rPr lang="es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0" name="Google Shape;1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950" y="479775"/>
            <a:ext cx="1718075" cy="3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6"/>
          <p:cNvSpPr txBox="1"/>
          <p:nvPr/>
        </p:nvSpPr>
        <p:spPr>
          <a:xfrm>
            <a:off x="431700" y="742675"/>
            <a:ext cx="8280600" cy="11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 es posible agregar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imágenes: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5" name="Google Shape;365;p56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SWEET ALERT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6" name="Google Shape;36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550" y="2001700"/>
            <a:ext cx="2563025" cy="22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6"/>
          <p:cNvSpPr/>
          <p:nvPr/>
        </p:nvSpPr>
        <p:spPr>
          <a:xfrm>
            <a:off x="825675" y="1988600"/>
            <a:ext cx="4086900" cy="228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6"/>
          <p:cNvSpPr txBox="1"/>
          <p:nvPr/>
        </p:nvSpPr>
        <p:spPr>
          <a:xfrm>
            <a:off x="825675" y="2001700"/>
            <a:ext cx="40869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Swal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fire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title: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'Sweet!'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'Modal with a custom image.'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imageUrl: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'https://unsplash.it/400/200'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imageWidth: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400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imageHeight: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imageAlt: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'Custom image'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/>
        </p:nvSpPr>
        <p:spPr>
          <a:xfrm>
            <a:off x="431700" y="742675"/>
            <a:ext cx="8280600" cy="11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¡Modificar el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el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fondo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también es una opción!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4" name="Google Shape;374;p57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SWEET ALERT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5" name="Google Shape;3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388" y="1821100"/>
            <a:ext cx="4515600" cy="221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013" y="1821100"/>
            <a:ext cx="4255784" cy="22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/>
        </p:nvSpPr>
        <p:spPr>
          <a:xfrm>
            <a:off x="544800" y="1471300"/>
            <a:ext cx="3100800" cy="21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Otra posibilidad es refinar la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interacción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botones de confirmación y cancelación, controlando qué se hace luego en cada caso: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2" name="Google Shape;382;p58"/>
          <p:cNvSpPr/>
          <p:nvPr/>
        </p:nvSpPr>
        <p:spPr>
          <a:xfrm>
            <a:off x="-162600" y="136225"/>
            <a:ext cx="3883500" cy="3507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SWEET ALERT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3" name="Google Shape;383;p58"/>
          <p:cNvSpPr/>
          <p:nvPr/>
        </p:nvSpPr>
        <p:spPr>
          <a:xfrm>
            <a:off x="4036975" y="0"/>
            <a:ext cx="5106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Swal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fire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title: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'Está seguro de eliminar el producto?'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icon: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'warning'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showCancelButton: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confirmButtonText: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'Sí, seguro'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cancelButtonText: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'No, no quiero'</a:t>
            </a:r>
            <a:endParaRPr sz="11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isConfirmed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Swal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fire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title: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'Borrado!'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icon: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'success'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'El archivo ha sido borrado'</a:t>
            </a:r>
            <a:endParaRPr sz="11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/>
          </a:p>
        </p:txBody>
      </p:sp>
      <p:pic>
        <p:nvPicPr>
          <p:cNvPr id="384" name="Google Shape;38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3325" y="4736857"/>
            <a:ext cx="1067075" cy="248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9"/>
          <p:cNvSpPr txBox="1"/>
          <p:nvPr/>
        </p:nvSpPr>
        <p:spPr>
          <a:xfrm>
            <a:off x="431700" y="754800"/>
            <a:ext cx="8280600" cy="18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 del primer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.fire()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puede concatenar un método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.then()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siguiendo la sintaxis del ejemplo, que recibe por parámetro el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del modal anterior.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Así, evaluamos el estado de ese resultado y con eso podemos definir qué hacer en el caso de que se haya apretado el botón de 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confirmación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de 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cancelación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0" name="Google Shape;390;p59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SWEET ALERT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1" name="Google Shape;39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00" y="2565600"/>
            <a:ext cx="3264736" cy="21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736" y="2565600"/>
            <a:ext cx="3167255" cy="21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0"/>
          <p:cNvSpPr/>
          <p:nvPr/>
        </p:nvSpPr>
        <p:spPr>
          <a:xfrm>
            <a:off x="-314175" y="1665850"/>
            <a:ext cx="6479100" cy="4203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8" name="Google Shape;398;p60"/>
          <p:cNvSpPr txBox="1"/>
          <p:nvPr/>
        </p:nvSpPr>
        <p:spPr>
          <a:xfrm>
            <a:off x="431700" y="1021900"/>
            <a:ext cx="8280600" cy="28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¿Qué es ese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then()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 👀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Tiene que ver con algo que llamamos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promesas 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¡Lo veremos en detalle la clase que viene! 🙌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9" name="Google Shape;399;p60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SWEET ALERT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/>
          <p:nvPr/>
        </p:nvSpPr>
        <p:spPr>
          <a:xfrm>
            <a:off x="852188" y="1397525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Incorporamos </a:t>
            </a:r>
            <a:r>
              <a:rPr b="1" i="1" lang="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Sweet Alert</a:t>
            </a: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nuestros proyectos </a:t>
            </a:r>
            <a:r>
              <a:rPr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💪.</a:t>
            </a:r>
            <a:endParaRPr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5" name="Google Shape;40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2"/>
          <p:cNvSpPr txBox="1"/>
          <p:nvPr/>
        </p:nvSpPr>
        <p:spPr>
          <a:xfrm>
            <a:off x="809550" y="2232400"/>
            <a:ext cx="75249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SWEET ALERT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i="1" sz="2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Incorporá Sweet Alert a tu proyecto y compartilo con tus compañeros/as de clase 🧠.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10/15 minutos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1" name="Google Shape;41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2275" y="809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3"/>
          <p:cNvSpPr txBox="1"/>
          <p:nvPr/>
        </p:nvSpPr>
        <p:spPr>
          <a:xfrm>
            <a:off x="2183550" y="152650"/>
            <a:ext cx="4776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600">
                <a:latin typeface="Anton"/>
                <a:ea typeface="Anton"/>
                <a:cs typeface="Anton"/>
                <a:sym typeface="Anton"/>
              </a:rPr>
              <a:t>SWEET ALERT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7" name="Google Shape;417;p63"/>
          <p:cNvSpPr txBox="1"/>
          <p:nvPr/>
        </p:nvSpPr>
        <p:spPr>
          <a:xfrm>
            <a:off x="938100" y="1130850"/>
            <a:ext cx="72678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Veamos el uso de </a:t>
            </a:r>
            <a:r>
              <a:rPr b="1" lang="es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Sweet Alert</a:t>
            </a: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diversos contextos 🚨. Para ello, te proponemos integrar Sweet Alert a tu proyecto y 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disparar un modal frente a un evento relevante de tu app.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te animás, compartí pantalla y mostrá tu ejemplo brevemente para continuar aprendiendo en conjunto 😁.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8" name="Google Shape;41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9825" y="762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 txBox="1"/>
          <p:nvPr/>
        </p:nvSpPr>
        <p:spPr>
          <a:xfrm>
            <a:off x="1919850" y="131675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¿ALGUNA DUDA?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4" name="Google Shape;42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400" y="1120775"/>
            <a:ext cx="4259200" cy="36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5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 qué es una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librería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 Javascript.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las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ventajas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beneficios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 su uso.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Entender el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proceso de investigación e integración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de una librería.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6" name="Google Shape;126;p30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s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27" name="Google Shape;12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TOASTIFY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5" name="Google Shape;43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3000" y="4617375"/>
            <a:ext cx="1718075" cy="3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 txBox="1"/>
          <p:nvPr/>
        </p:nvSpPr>
        <p:spPr>
          <a:xfrm>
            <a:off x="486450" y="1022150"/>
            <a:ext cx="81711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mostrar mensajes de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notificación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personalizados 🔔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1" name="Google Shape;441;p67"/>
          <p:cNvSpPr txBox="1"/>
          <p:nvPr/>
        </p:nvSpPr>
        <p:spPr>
          <a:xfrm>
            <a:off x="918750" y="431450"/>
            <a:ext cx="73065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¿PARA QUÉ SIRVE ESTA LIBRERÍA?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2" name="Google Shape;4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688" y="1866350"/>
            <a:ext cx="6846624" cy="26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925" y="2979138"/>
            <a:ext cx="3479425" cy="15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8"/>
          <p:cNvSpPr txBox="1"/>
          <p:nvPr/>
        </p:nvSpPr>
        <p:spPr>
          <a:xfrm>
            <a:off x="401275" y="1317838"/>
            <a:ext cx="8563500" cy="17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AutoNum type="arabicPeriod"/>
            </a:pP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Hacer un llamado a </a:t>
            </a:r>
            <a:r>
              <a:rPr b="1" lang="es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Toastify()</a:t>
            </a: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un </a:t>
            </a:r>
            <a:r>
              <a:rPr b="1" lang="es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 de configuración</a:t>
            </a: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AutoNum type="arabicPeriod"/>
            </a:pP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Otro llamado al método </a:t>
            </a:r>
            <a:r>
              <a:rPr b="1" lang="es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.showToast()</a:t>
            </a: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concatenado para dispararlo asignando: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AutoNum type="alphaLcPeriod"/>
            </a:pPr>
            <a:r>
              <a:rPr lang="es" sz="17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 text</a:t>
            </a: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el mensaje a mostrar, y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AutoNum type="alphaLcPeriod"/>
            </a:pPr>
            <a:r>
              <a:rPr lang="es" sz="17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 duration</a:t>
            </a: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milisegundos para el fadeout.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9" name="Google Shape;449;p68"/>
          <p:cNvSpPr txBox="1"/>
          <p:nvPr/>
        </p:nvSpPr>
        <p:spPr>
          <a:xfrm>
            <a:off x="1875300" y="376950"/>
            <a:ext cx="53934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¿CÓMO USARLA?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0" name="Google Shape;450;p68"/>
          <p:cNvSpPr/>
          <p:nvPr/>
        </p:nvSpPr>
        <p:spPr>
          <a:xfrm>
            <a:off x="984925" y="2979138"/>
            <a:ext cx="3589800" cy="178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8"/>
          <p:cNvSpPr txBox="1"/>
          <p:nvPr/>
        </p:nvSpPr>
        <p:spPr>
          <a:xfrm>
            <a:off x="1053350" y="3132438"/>
            <a:ext cx="3589800" cy="14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Toastify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"Probando toast!"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duration: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endParaRPr sz="11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showToast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9"/>
          <p:cNvSpPr/>
          <p:nvPr/>
        </p:nvSpPr>
        <p:spPr>
          <a:xfrm>
            <a:off x="541200" y="2126213"/>
            <a:ext cx="8061600" cy="1422600"/>
          </a:xfrm>
          <a:prstGeom prst="rect">
            <a:avLst/>
          </a:prstGeom>
          <a:noFill/>
          <a:ln cap="flat" cmpd="sng" w="2857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9"/>
          <p:cNvSpPr txBox="1"/>
          <p:nvPr/>
        </p:nvSpPr>
        <p:spPr>
          <a:xfrm>
            <a:off x="541200" y="2126225"/>
            <a:ext cx="8061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b="1" lang="e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documentación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Toastify es más sencilla que la de Sweet Alert 📋.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F89D2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llamado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siempre es el mismo, pero el resultado varía según la cantidad de propiedades y valores que definamos 💬.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8" name="Google Shape;458;p69"/>
          <p:cNvSpPr txBox="1"/>
          <p:nvPr/>
        </p:nvSpPr>
        <p:spPr>
          <a:xfrm>
            <a:off x="431700" y="1278538"/>
            <a:ext cx="8280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tips 🙌: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9" name="Google Shape;459;p69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TOASTIFY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TOASTIFY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5" name="Google Shape;465;p70"/>
          <p:cNvSpPr txBox="1"/>
          <p:nvPr/>
        </p:nvSpPr>
        <p:spPr>
          <a:xfrm>
            <a:off x="431700" y="961550"/>
            <a:ext cx="8280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través de las propiedades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gravity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position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modificar la ubicación del Toast: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6" name="Google Shape;46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700" y="2067750"/>
            <a:ext cx="326707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70"/>
          <p:cNvSpPr/>
          <p:nvPr/>
        </p:nvSpPr>
        <p:spPr>
          <a:xfrm>
            <a:off x="801225" y="2067750"/>
            <a:ext cx="3939600" cy="24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70"/>
          <p:cNvSpPr txBox="1"/>
          <p:nvPr/>
        </p:nvSpPr>
        <p:spPr>
          <a:xfrm>
            <a:off x="921000" y="2067675"/>
            <a:ext cx="3747000" cy="24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Toastify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"Probando toast!"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duration: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gravity: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'bottom'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position: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'left'</a:t>
            </a:r>
            <a:endParaRPr sz="11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showToast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1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TOASTIFY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4" name="Google Shape;474;p71"/>
          <p:cNvSpPr txBox="1"/>
          <p:nvPr/>
        </p:nvSpPr>
        <p:spPr>
          <a:xfrm>
            <a:off x="431700" y="961550"/>
            <a:ext cx="8280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propiedad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style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objeto de configuración, nos permite modificar el brackground del Toast: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5" name="Google Shape;475;p71"/>
          <p:cNvSpPr/>
          <p:nvPr/>
        </p:nvSpPr>
        <p:spPr>
          <a:xfrm>
            <a:off x="802500" y="2055575"/>
            <a:ext cx="7539000" cy="246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71"/>
          <p:cNvSpPr txBox="1"/>
          <p:nvPr/>
        </p:nvSpPr>
        <p:spPr>
          <a:xfrm>
            <a:off x="966750" y="2056475"/>
            <a:ext cx="7210500" cy="24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Toastify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"Probando toast!"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duration: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gravity: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'bottom'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position: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'left'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style: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background: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'linear-gradient(to right, #00b09b, #96c92d)'</a:t>
            </a:r>
            <a:endParaRPr sz="12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showToast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5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2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TOASTIFY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2" name="Google Shape;482;p72"/>
          <p:cNvSpPr txBox="1"/>
          <p:nvPr/>
        </p:nvSpPr>
        <p:spPr>
          <a:xfrm>
            <a:off x="431700" y="961550"/>
            <a:ext cx="8280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también podemos estilar el Toast a nuestro gusto, definiendo clases a través de la propiedad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className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3" name="Google Shape;483;p72"/>
          <p:cNvSpPr/>
          <p:nvPr/>
        </p:nvSpPr>
        <p:spPr>
          <a:xfrm>
            <a:off x="802500" y="2055575"/>
            <a:ext cx="7539000" cy="246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72"/>
          <p:cNvSpPr txBox="1"/>
          <p:nvPr/>
        </p:nvSpPr>
        <p:spPr>
          <a:xfrm>
            <a:off x="1082200" y="2183175"/>
            <a:ext cx="7259400" cy="22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Toastify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"Probando toast!"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duration: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gravity: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'bottom'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position: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'left'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className: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'notificacion my-toast'</a:t>
            </a:r>
            <a:endParaRPr sz="14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}).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showToast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7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3"/>
          <p:cNvSpPr/>
          <p:nvPr/>
        </p:nvSpPr>
        <p:spPr>
          <a:xfrm>
            <a:off x="-162600" y="136225"/>
            <a:ext cx="4077900" cy="3507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TOASTIFY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0" name="Google Shape;490;p73"/>
          <p:cNvSpPr txBox="1"/>
          <p:nvPr/>
        </p:nvSpPr>
        <p:spPr>
          <a:xfrm>
            <a:off x="206700" y="1157175"/>
            <a:ext cx="3708600" cy="16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otra parte, con la propiedad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onClick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definir una función de callback que se ejecuta al clickear el toast, generando interacciones interesantes: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1" name="Google Shape;491;p73"/>
          <p:cNvSpPr/>
          <p:nvPr/>
        </p:nvSpPr>
        <p:spPr>
          <a:xfrm>
            <a:off x="4243500" y="0"/>
            <a:ext cx="4900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73"/>
          <p:cNvSpPr txBox="1"/>
          <p:nvPr/>
        </p:nvSpPr>
        <p:spPr>
          <a:xfrm>
            <a:off x="4435950" y="961375"/>
            <a:ext cx="451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Toastify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"Probando toast!"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duration: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Toastify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'Clickeaste un Toast!'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duration: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1500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position: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'left'</a:t>
            </a:r>
            <a:endParaRPr sz="12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}).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showToast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showToast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600"/>
          </a:p>
        </p:txBody>
      </p:sp>
      <p:pic>
        <p:nvPicPr>
          <p:cNvPr id="493" name="Google Shape;49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3325" y="4736857"/>
            <a:ext cx="1067075" cy="24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47" y="3009325"/>
            <a:ext cx="3001326" cy="16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TOASTIFY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0" name="Google Shape;500;p74"/>
          <p:cNvSpPr txBox="1"/>
          <p:nvPr/>
        </p:nvSpPr>
        <p:spPr>
          <a:xfrm>
            <a:off x="431700" y="898200"/>
            <a:ext cx="8280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propiedad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destination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permite definir URLs de destino al clickear el Toast. Es úitl para direccionar el usuario a páginas de interés acordes al mensaje mostrado: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1" name="Google Shape;501;p74"/>
          <p:cNvSpPr/>
          <p:nvPr/>
        </p:nvSpPr>
        <p:spPr>
          <a:xfrm>
            <a:off x="802500" y="2055575"/>
            <a:ext cx="7539000" cy="246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74"/>
          <p:cNvSpPr txBox="1"/>
          <p:nvPr/>
        </p:nvSpPr>
        <p:spPr>
          <a:xfrm>
            <a:off x="802500" y="2056475"/>
            <a:ext cx="6930900" cy="24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Toastify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"Click aquí para ir a Coder!"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duration: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destination: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'https://www.coderhouse.com'</a:t>
            </a:r>
            <a:endParaRPr sz="12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showToast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5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5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LUXON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8" name="Google Shape;50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3000" y="4617375"/>
            <a:ext cx="1718075" cy="3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Sugar Syntax:</a:t>
            </a:r>
            <a:r>
              <a:rPr lang="es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el nombre que se le da a los operadores avanzados que funcionan como simplificaciones de tareas más complejas. El operador ++ es un ejemplo de esto.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 ternario: </a:t>
            </a:r>
            <a:r>
              <a:rPr lang="es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simplificación de la estructura condicional if…else. Es un condicional que consta sí o sí de tres partes: la condición, el caso de ejecución en caso que se cumpla, y el caso else si no se cumple.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Clase 12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4" name="Google Shape;1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Google Shape;136;p31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 Lógico AND</a:t>
            </a: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s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una reducción de un condicional, pero trata de ejecutar (o retornar) algo sólo si la condición es verdadera, reduce un if sencillo con un solo bloque de ejecución: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 lógico OR:  </a:t>
            </a:r>
            <a:r>
              <a:rPr lang="es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 ( || ) es sintácticamente similar al anterior, con la diferencia que consta de dos operandos y no de una condición explícita: operando1 || operando2. 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Desestructuración:</a:t>
            </a:r>
            <a:r>
              <a:rPr lang="es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técnica que nos permite declarar variables donde guardar propiedades de un objeto de forma rápida y directa.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6"/>
          <p:cNvSpPr/>
          <p:nvPr/>
        </p:nvSpPr>
        <p:spPr>
          <a:xfrm>
            <a:off x="644625" y="1302650"/>
            <a:ext cx="8017500" cy="7668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 cap="flat" cmpd="sng" w="9525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76"/>
          <p:cNvSpPr txBox="1"/>
          <p:nvPr/>
        </p:nvSpPr>
        <p:spPr>
          <a:xfrm>
            <a:off x="886350" y="1329475"/>
            <a:ext cx="7614600" cy="7131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latin typeface="Helvetica Neue"/>
                <a:ea typeface="Helvetica Neue"/>
                <a:cs typeface="Helvetica Neue"/>
                <a:sym typeface="Helvetica Neue"/>
              </a:rPr>
              <a:t>Permite trabajar con fechas y horas de una forma sencilla. Con Luxon puedes formatear, parsear, sumar y restar fechas, entre otras funciones.</a:t>
            </a:r>
            <a:endParaRPr sz="16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5" name="Google Shape;51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6"/>
          <p:cNvSpPr txBox="1"/>
          <p:nvPr/>
        </p:nvSpPr>
        <p:spPr>
          <a:xfrm>
            <a:off x="757575" y="441000"/>
            <a:ext cx="73065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¿PARA QUÉ SIRVE ESTA LIBRERÍA?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7" name="Google Shape;51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225" y="2328225"/>
            <a:ext cx="4821832" cy="21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6"/>
          <p:cNvSpPr txBox="1"/>
          <p:nvPr/>
        </p:nvSpPr>
        <p:spPr>
          <a:xfrm>
            <a:off x="102325" y="2477750"/>
            <a:ext cx="39669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50"/>
              <a:buFont typeface="Helvetica Neue"/>
              <a:buChar char="●"/>
            </a:pPr>
            <a:r>
              <a:rPr b="1" lang="es" sz="1650">
                <a:latin typeface="Helvetica Neue"/>
                <a:ea typeface="Helvetica Neue"/>
                <a:cs typeface="Helvetica Neue"/>
                <a:sym typeface="Helvetica Neue"/>
              </a:rPr>
              <a:t>¿Cómo instalarla?</a:t>
            </a:r>
            <a:endParaRPr b="1" sz="16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latin typeface="Helvetica Neue"/>
                <a:ea typeface="Helvetica Neue"/>
                <a:cs typeface="Helvetica Neue"/>
                <a:sym typeface="Helvetica Neue"/>
              </a:rPr>
              <a:t>Puedes agregarlo a tu proyecto siguiendo las instrucciones de la documentación, descargando el script correspondiente y vinculandolo al html.</a:t>
            </a:r>
            <a:endParaRPr sz="16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7"/>
          <p:cNvSpPr txBox="1"/>
          <p:nvPr/>
        </p:nvSpPr>
        <p:spPr>
          <a:xfrm>
            <a:off x="130200" y="1786100"/>
            <a:ext cx="9013800" cy="133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3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"https://cdn.jsdelivr.net/npm/luxon@2.3.0/build/global/luxon.min.js"</a:t>
            </a:r>
            <a:r>
              <a:rPr lang="es" sz="135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" sz="13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35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4" name="Google Shape;52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7"/>
          <p:cNvSpPr txBox="1"/>
          <p:nvPr/>
        </p:nvSpPr>
        <p:spPr>
          <a:xfrm>
            <a:off x="1019850" y="3424525"/>
            <a:ext cx="7104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nos provee la </a:t>
            </a:r>
            <a:r>
              <a:rPr b="1"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variable global luxon</a:t>
            </a: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cual podemos acceder a todos los métodos necesarios.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6" name="Google Shape;526;p77"/>
          <p:cNvSpPr txBox="1"/>
          <p:nvPr/>
        </p:nvSpPr>
        <p:spPr>
          <a:xfrm>
            <a:off x="1302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 bien utilizando el CDN: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78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Usos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3" name="Google Shape;533;p78"/>
          <p:cNvSpPr txBox="1"/>
          <p:nvPr/>
        </p:nvSpPr>
        <p:spPr>
          <a:xfrm>
            <a:off x="1138700" y="682275"/>
            <a:ext cx="67323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clase principal en luxon es DateTime. Para ser más eficientes/ordenados, podemos referenciarla en una variable global para facilitar su acceso: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4" name="Google Shape;534;p78"/>
          <p:cNvSpPr txBox="1"/>
          <p:nvPr/>
        </p:nvSpPr>
        <p:spPr>
          <a:xfrm>
            <a:off x="456600" y="1896150"/>
            <a:ext cx="8111400" cy="35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5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4FC1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5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550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luxon</a:t>
            </a:r>
            <a:r>
              <a:rPr lang="es" sz="15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endParaRPr sz="17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35" name="Google Shape;535;p78"/>
          <p:cNvSpPr txBox="1"/>
          <p:nvPr/>
        </p:nvSpPr>
        <p:spPr>
          <a:xfrm>
            <a:off x="456600" y="2330025"/>
            <a:ext cx="77625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DateTime representa un milisegundo específico en el tiempo, junto con una zona horaria.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crear nuestro primer DateTime con el método .local(), que recibe argumentos desde el año hasta los milisegundos.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principio es similar al objeto Date de JS, pero trae diversos métodos útiles: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6" name="Google Shape;536;p78"/>
          <p:cNvSpPr txBox="1"/>
          <p:nvPr/>
        </p:nvSpPr>
        <p:spPr>
          <a:xfrm>
            <a:off x="456600" y="3977775"/>
            <a:ext cx="8111400" cy="71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4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local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2022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4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4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4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4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25 / 01 / 2022 - 12:10hs</a:t>
            </a:r>
            <a:endParaRPr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9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Usos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3" name="Google Shape;543;p79"/>
          <p:cNvSpPr txBox="1"/>
          <p:nvPr/>
        </p:nvSpPr>
        <p:spPr>
          <a:xfrm>
            <a:off x="617775" y="827638"/>
            <a:ext cx="76548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crear un objeto de fecha con la fecha actual a través de DateTime.now(), que es equivalente a llamar a DateTime.local() sin argumentos.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	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 podemos crear fechas a través de un objeto, pasando las distintas características por propiedades y valores: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4" name="Google Shape;544;p79"/>
          <p:cNvSpPr txBox="1"/>
          <p:nvPr/>
        </p:nvSpPr>
        <p:spPr>
          <a:xfrm>
            <a:off x="449150" y="2393050"/>
            <a:ext cx="8111400" cy="228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3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fromObject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3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{ </a:t>
            </a:r>
            <a:r>
              <a:rPr lang="es" sz="13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day: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22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hour: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month: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3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{ </a:t>
            </a:r>
            <a:r>
              <a:rPr lang="es" sz="13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zone: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'America/Buenos_Aires'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numberingSystem: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'beng'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3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)</a:t>
            </a:r>
            <a:endParaRPr sz="13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3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 )</a:t>
            </a:r>
            <a:endParaRPr sz="13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2022-02-22T12:00:00.000-03:00</a:t>
            </a:r>
            <a:endParaRPr sz="1750">
              <a:solidFill>
                <a:srgbClr val="569CD6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80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Usos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1" name="Google Shape;551;p80"/>
          <p:cNvSpPr txBox="1"/>
          <p:nvPr/>
        </p:nvSpPr>
        <p:spPr>
          <a:xfrm>
            <a:off x="658075" y="1149938"/>
            <a:ext cx="76548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Vemos que el método fromObject recibe dos objetos por parámetro.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primero donde definimos numéricamente la fecha y hora, y el segundo donde aclaramos la zona horaria y el tipo de numeración.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	También podemos crear fechas a partir de un string siguiendo la norma ISO, con el método fromISO: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2" name="Google Shape;552;p80"/>
          <p:cNvSpPr txBox="1"/>
          <p:nvPr/>
        </p:nvSpPr>
        <p:spPr>
          <a:xfrm>
            <a:off x="516300" y="3413675"/>
            <a:ext cx="8111400" cy="83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fromISO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"2017-05-15"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         </a:t>
            </a:r>
            <a:r>
              <a:rPr lang="es" sz="14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//=&gt; May 15, 2017 at midnight</a:t>
            </a:r>
            <a:endParaRPr sz="14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fromISO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"2017-05-15T08:30:00"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4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//=&gt; May 15, 2017 at 8:30</a:t>
            </a:r>
            <a:endParaRPr sz="1750">
              <a:solidFill>
                <a:srgbClr val="569CD6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81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Accediendo a las fechas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9" name="Google Shape;559;p81"/>
          <p:cNvSpPr txBox="1"/>
          <p:nvPr/>
        </p:nvSpPr>
        <p:spPr>
          <a:xfrm>
            <a:off x="658075" y="1055913"/>
            <a:ext cx="76548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hicimos console.log de los ejemplos anteriores notamos que no obtenemos una presentación clara, útil, de las fechas creadas.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poder recuperar los valores en un formato legible debemos aplicar algunos métodos específicos para esto.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Algo que sí queremos es recuperar la fecha como string, y para eso aplicamos el método .toString() al objeto creado: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0" name="Google Shape;560;p81"/>
          <p:cNvSpPr txBox="1"/>
          <p:nvPr/>
        </p:nvSpPr>
        <p:spPr>
          <a:xfrm>
            <a:off x="516300" y="3171975"/>
            <a:ext cx="8111400" cy="125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7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7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7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7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7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7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7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 )</a:t>
            </a:r>
            <a:endParaRPr sz="17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2022-01-25T12:31:00.775-03:00</a:t>
            </a:r>
            <a:endParaRPr sz="2150">
              <a:solidFill>
                <a:srgbClr val="4FC1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FC1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2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Accediendo a las fechas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7" name="Google Shape;567;p82"/>
          <p:cNvSpPr txBox="1"/>
          <p:nvPr/>
        </p:nvSpPr>
        <p:spPr>
          <a:xfrm>
            <a:off x="658075" y="1055913"/>
            <a:ext cx="76548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acceder a los distintos componentes de la fecha creada a través de propiedades específicas: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8" name="Google Shape;568;p82"/>
          <p:cNvSpPr txBox="1"/>
          <p:nvPr/>
        </p:nvSpPr>
        <p:spPr>
          <a:xfrm>
            <a:off x="516300" y="2186625"/>
            <a:ext cx="8111400" cy="231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6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6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6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6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6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//=&gt; 2022</a:t>
            </a:r>
            <a:endParaRPr sz="16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6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month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6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//=&gt; 1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6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day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s" sz="16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//=&gt; 25</a:t>
            </a:r>
            <a:endParaRPr sz="16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6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second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6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//=&gt; 22</a:t>
            </a:r>
            <a:endParaRPr sz="16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6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weekday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//=&gt; 2</a:t>
            </a:r>
            <a:endParaRPr sz="2250">
              <a:solidFill>
                <a:srgbClr val="569CD6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FC1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83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Accediendo a las fechas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5" name="Google Shape;575;p83"/>
          <p:cNvSpPr txBox="1"/>
          <p:nvPr/>
        </p:nvSpPr>
        <p:spPr>
          <a:xfrm>
            <a:off x="658075" y="1055913"/>
            <a:ext cx="76548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hay otros accesos posibles y útiles.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totalidad de ellos se puede revisar en la documentación de Luxon para decidir cuál es el que necesitas: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6" name="Google Shape;576;p83"/>
          <p:cNvSpPr txBox="1"/>
          <p:nvPr/>
        </p:nvSpPr>
        <p:spPr>
          <a:xfrm>
            <a:off x="516300" y="2672475"/>
            <a:ext cx="8111400" cy="18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7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7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7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7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7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7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7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zoneName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r>
              <a:rPr lang="es" sz="17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America/Buenos_Aires</a:t>
            </a:r>
            <a:endParaRPr sz="17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7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7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7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daysInMonth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r>
              <a:rPr lang="es" sz="17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31</a:t>
            </a:r>
            <a:endParaRPr sz="2350">
              <a:solidFill>
                <a:srgbClr val="569CD6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FC1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4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Formatear la fecha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3" name="Google Shape;583;p84"/>
          <p:cNvSpPr txBox="1"/>
          <p:nvPr/>
        </p:nvSpPr>
        <p:spPr>
          <a:xfrm>
            <a:off x="3693125" y="1149925"/>
            <a:ext cx="51495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general vamos a querer mostrar nuestra fecha en un formato legible acorde a nuestra necesidad.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esto, el más común es el método .toLocaleString() que ajusta la fecha a un formato sencillo y genérico.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 embargo, Luxon posee una lista de presets con distintos formatos posibles, el cual podemos elegir y enviar por parámetro al método .toLocaleString().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Adicionalmente, puedes concatenar previamente el método .setLocale para cambiar el idioma de presentación.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84" name="Google Shape;58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75" y="1319213"/>
            <a:ext cx="333375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85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Formatear la fecha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1" name="Google Shape;591;p85"/>
          <p:cNvSpPr txBox="1"/>
          <p:nvPr/>
        </p:nvSpPr>
        <p:spPr>
          <a:xfrm>
            <a:off x="885900" y="825400"/>
            <a:ext cx="7305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Les presentamos un ejemplo tomando al día Viernes 14 de Octubre de 1983: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592" name="Google Shape;592;p85"/>
          <p:cNvGraphicFramePr/>
          <p:nvPr/>
        </p:nvGraphicFramePr>
        <p:xfrm>
          <a:off x="952500" y="167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{B43AB3DA-12C9-475A-9451-D178E66B4498}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Anton"/>
                          <a:ea typeface="Anton"/>
                          <a:cs typeface="Anton"/>
                          <a:sym typeface="Anton"/>
                        </a:rPr>
                        <a:t>Nombre</a:t>
                      </a:r>
                      <a:endParaRPr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>
                    <a:solidFill>
                      <a:srgbClr val="A6FF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Anton"/>
                          <a:ea typeface="Anton"/>
                          <a:cs typeface="Anton"/>
                          <a:sym typeface="Anton"/>
                        </a:rPr>
                        <a:t>Descripción</a:t>
                      </a:r>
                      <a:endParaRPr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>
                    <a:solidFill>
                      <a:srgbClr val="A6FF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Anton"/>
                          <a:ea typeface="Anton"/>
                          <a:cs typeface="Anton"/>
                          <a:sym typeface="Anton"/>
                        </a:rPr>
                        <a:t>Ejemplo</a:t>
                      </a:r>
                      <a:endParaRPr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>
                    <a:solidFill>
                      <a:srgbClr val="A6FFCA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DATE_SHORT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Fecha corta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14/10/1993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DATE_MED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Fecha abreviada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Oct 14, 1983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DATE_MED_WITH_WEEKDAY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Fecha abreviada con día de la semana abreviado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Frid, Oct 14, 1983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DATE_FULL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Fecha completa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October 14,1983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DATE_HUGE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Fecha completa con día de la semana completo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Friday, October 14, 1983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6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Formatear la fecha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9" name="Google Shape;599;p86"/>
          <p:cNvSpPr txBox="1"/>
          <p:nvPr/>
        </p:nvSpPr>
        <p:spPr>
          <a:xfrm>
            <a:off x="516300" y="1007250"/>
            <a:ext cx="8111400" cy="288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5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5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toLocaleString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  </a:t>
            </a:r>
            <a:r>
              <a:rPr lang="es" sz="15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25/1/2022</a:t>
            </a:r>
            <a:endParaRPr sz="15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toLocaleString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DATE_FULL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es" sz="15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25 de enero de 2022</a:t>
            </a:r>
            <a:endParaRPr sz="15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toLocaleString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TIME_SIMPLE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es" sz="15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12:51</a:t>
            </a:r>
            <a:endParaRPr sz="15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setLocale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'en'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s" sz="14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toLocaleString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DATE_FULL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endParaRPr sz="14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January 25, 2022</a:t>
            </a:r>
            <a:endParaRPr sz="2150">
              <a:solidFill>
                <a:srgbClr val="569CD6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4FC1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00" name="Google Shape;600;p86"/>
          <p:cNvSpPr txBox="1"/>
          <p:nvPr/>
        </p:nvSpPr>
        <p:spPr>
          <a:xfrm>
            <a:off x="516300" y="4046975"/>
            <a:ext cx="70698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Puedes acceder al listado de </a:t>
            </a:r>
            <a:r>
              <a:rPr i="1" lang="es" sz="15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presets </a:t>
            </a:r>
            <a:r>
              <a:rPr lang="es" sz="15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aquí </a:t>
            </a:r>
            <a:r>
              <a:rPr lang="es" sz="1500" u="sng">
                <a:solidFill>
                  <a:srgbClr val="1155C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https://moment.github.io/luxon/#/formatting?id=presets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87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Transformación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7" name="Google Shape;607;p87"/>
          <p:cNvSpPr txBox="1"/>
          <p:nvPr/>
        </p:nvSpPr>
        <p:spPr>
          <a:xfrm>
            <a:off x="4237800" y="1222150"/>
            <a:ext cx="4855500" cy="288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toLocaleString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DATETIME_SHORT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)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25/1/2022 14:21</a:t>
            </a:r>
            <a:endParaRPr sz="10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plus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hours: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minutes: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})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toLocaleString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DATETIME_SHORT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25/1/2022 19:36</a:t>
            </a:r>
            <a:endParaRPr sz="10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minus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month: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days: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})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toLocaleString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DATETIME_SHORT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15/11/2021 14:21</a:t>
            </a:r>
            <a:endParaRPr sz="1550">
              <a:solidFill>
                <a:srgbClr val="569CD6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4FC1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08" name="Google Shape;608;p87"/>
          <p:cNvSpPr txBox="1"/>
          <p:nvPr/>
        </p:nvSpPr>
        <p:spPr>
          <a:xfrm>
            <a:off x="0" y="1128150"/>
            <a:ext cx="42378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objetos de Luxon son inmutables.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Esto significa que los métodos de transformación no modifican la variable sobre la cual los aplicamos, sino que retornan nuevas instancias alteradas de ellos.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	Con los métodos plus y minus podemos obtener cálculos sobre las fechas de forma sencilla.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Pasamos un objeto con la cantidad de días, meses, horas, minutos, etc., que queramos sumar o restar a la fecha de referencia: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8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Transformación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5" name="Google Shape;615;p88"/>
          <p:cNvSpPr txBox="1"/>
          <p:nvPr/>
        </p:nvSpPr>
        <p:spPr>
          <a:xfrm>
            <a:off x="1510050" y="2336825"/>
            <a:ext cx="6123900" cy="65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2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4FC1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2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250">
                <a:solidFill>
                  <a:srgbClr val="4FC1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2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2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50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4FC1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2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s" sz="12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r>
              <a:rPr lang="es" sz="1250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hour:</a:t>
            </a:r>
            <a:r>
              <a:rPr lang="es" sz="12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" sz="12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}).</a:t>
            </a:r>
            <a:r>
              <a:rPr lang="es" sz="1250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hour</a:t>
            </a:r>
            <a:r>
              <a:rPr lang="es" sz="12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250">
                <a:solidFill>
                  <a:srgbClr val="6A9955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//=&gt; 3</a:t>
            </a:r>
            <a:endParaRPr>
              <a:highlight>
                <a:srgbClr val="000000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69CD6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4FC1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616" name="Google Shape;616;p88"/>
          <p:cNvSpPr txBox="1"/>
          <p:nvPr/>
        </p:nvSpPr>
        <p:spPr>
          <a:xfrm>
            <a:off x="1087800" y="1208725"/>
            <a:ext cx="6687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pueden crear nuevas instancias reemplazando propiedades específicas: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89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La clase Duration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3" name="Google Shape;623;p89"/>
          <p:cNvSpPr txBox="1"/>
          <p:nvPr/>
        </p:nvSpPr>
        <p:spPr>
          <a:xfrm>
            <a:off x="3773675" y="1683000"/>
            <a:ext cx="50697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clase Duration representa una cantidad de tiempo, como puede ser “3 horas y 15 minutos”. 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crea a través del método .fromObject enviando un objeto con las características deseadas. 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puede sumar o restar a un objeto DateTime, y también tiene sus propios getters: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4" name="Google Shape;62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00" y="1427850"/>
            <a:ext cx="3336433" cy="250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90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La clase Duration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1" name="Google Shape;631;p90"/>
          <p:cNvSpPr txBox="1"/>
          <p:nvPr/>
        </p:nvSpPr>
        <p:spPr>
          <a:xfrm>
            <a:off x="1332000" y="607775"/>
            <a:ext cx="6228900" cy="42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Duration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luxon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Duration</a:t>
            </a:r>
            <a:endParaRPr sz="1050">
              <a:solidFill>
                <a:srgbClr val="9CDCF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dur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Duration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fromObject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hours: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minutes: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dur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hours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r>
              <a:rPr lang="es" sz="10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3</a:t>
            </a:r>
            <a:endParaRPr sz="10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dur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minutes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r>
              <a:rPr lang="es" sz="10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15</a:t>
            </a:r>
            <a:endParaRPr sz="10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dur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seconds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r>
              <a:rPr lang="es" sz="10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0</a:t>
            </a:r>
            <a:endParaRPr sz="10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toLocaleString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DATETIME_SHORT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)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 25/1/2022 14:35</a:t>
            </a:r>
            <a:endParaRPr sz="10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plus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dur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toLocaleString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DATETIME_SHORT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25/1/2022 17:50</a:t>
            </a:r>
            <a:endParaRPr sz="10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minus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dur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toLocaleString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DATETIME_SHORT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25/1/2022 11:20</a:t>
            </a:r>
            <a:endParaRPr sz="1150">
              <a:solidFill>
                <a:srgbClr val="569CD6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91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Interval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8" name="Google Shape;638;p91"/>
          <p:cNvSpPr txBox="1"/>
          <p:nvPr/>
        </p:nvSpPr>
        <p:spPr>
          <a:xfrm>
            <a:off x="486000" y="1032325"/>
            <a:ext cx="81720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forma similar podemos trabajar la clase Interval, que con su constructor podemos enviar dos fechas y nos devuelve el intervalo entre ellas, pudiendo acceder para realizar los cálculos que necesitemos.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9" name="Google Shape;639;p91"/>
          <p:cNvSpPr txBox="1"/>
          <p:nvPr/>
        </p:nvSpPr>
        <p:spPr>
          <a:xfrm>
            <a:off x="1832400" y="2256100"/>
            <a:ext cx="5479200" cy="236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Interval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1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luxon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Interval</a:t>
            </a:r>
            <a:endParaRPr sz="1150">
              <a:solidFill>
                <a:srgbClr val="9CDCF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1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later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local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2022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1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1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26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Interval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fromDateTimes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later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'days'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s" sz="11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0.3905736111111111</a:t>
            </a:r>
            <a:endParaRPr sz="11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'hours'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s" sz="11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9.373766666666667</a:t>
            </a:r>
            <a:endParaRPr sz="11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'minutes'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s" sz="11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562.426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2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INCORPORANDO LIBRERÍAS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5" name="Google Shape;645;p92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Tienen 7 días para entregarlo.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6" name="Google Shape;64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92"/>
          <p:cNvSpPr/>
          <p:nvPr/>
        </p:nvSpPr>
        <p:spPr>
          <a:xfrm>
            <a:off x="4823975" y="886225"/>
            <a:ext cx="381900" cy="3819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2" name="Google Shape;652;p93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{B43AB3DA-12C9-475A-9451-D178E66B4498}</a:tableStyleId>
              </a:tblPr>
              <a:tblGrid>
                <a:gridCol w="2945825"/>
                <a:gridCol w="3822275"/>
                <a:gridCol w="2069375"/>
              </a:tblGrid>
              <a:tr h="7780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INCORPORANDO LIBRERÍAS</a:t>
                      </a:r>
                      <a:endParaRPr sz="2400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6398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Trabajarás sobre el proyecto final que vienes preparando desafío a desafío. Esta vez, debe nombrarse: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“Librerias+Apellido”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5538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s" sz="200">
                          <a:solidFill>
                            <a:srgbClr val="4D5156"/>
                          </a:solidFill>
                        </a:rPr>
                      </a:br>
                      <a:r>
                        <a:rPr b="1" lang="es" sz="1700"/>
                        <a:t>&gt;&gt;</a:t>
                      </a:r>
                      <a:r>
                        <a:rPr b="1" lang="es" sz="17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Con lo visto en clase, incorpora al menos una librería a tu proyecto, brindándole un uso relevante. Si lo ves necesario, también es válida la opción de investigar por tu cuenta e integrar una librería diferente a las vistas en clase. Cualquiera sea tu elección de librería, </a:t>
                      </a:r>
                      <a:r>
                        <a:rPr b="1" lang="es" sz="17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justificá </a:t>
                      </a:r>
                      <a:r>
                        <a:rPr lang="es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tu decisión.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700"/>
                        <a:t>&gt;&gt;</a:t>
                      </a:r>
                      <a:r>
                        <a:rPr b="1" lang="e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Incorporar una librería al proyecto de manera coherente, cuya aplicación se torne significativa para tu proyecto.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Justificá tu elección según la naturaleza de tu proyecto y la utilidad que la librería seleccionada pueda tener en él. 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700"/>
                        <a:t>&gt;&gt;Ejemplo: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653" name="Google Shape;65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3537" y="11221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8" name="Google Shape;658;p94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{B43AB3DA-12C9-475A-9451-D178E66B4498}</a:tableStyleId>
              </a:tblPr>
              <a:tblGrid>
                <a:gridCol w="2945825"/>
                <a:gridCol w="3822275"/>
                <a:gridCol w="2069375"/>
              </a:tblGrid>
              <a:tr h="7780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INCORPORANDO LIBRERÍAS</a:t>
                      </a:r>
                      <a:endParaRPr sz="2400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25538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700"/>
                        <a:t>&gt;&gt;Ejemplo: </a:t>
                      </a:r>
                      <a:r>
                        <a:rPr lang="es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Algunas pistas 😎 Para lograr coherencia entre la librería seleccionada y el proyecto, deberás pensar en su aplicación real. Supongamos:</a:t>
                      </a:r>
                      <a:endParaRPr sz="17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Helvetica Neue Light"/>
                        <a:buChar char="-"/>
                      </a:pPr>
                      <a:r>
                        <a:rPr lang="es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Trabajo con fechas, en este caso lo más útil sería elegir librería </a:t>
                      </a:r>
                      <a:r>
                        <a:rPr lang="es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Luxo</a:t>
                      </a:r>
                      <a:r>
                        <a:rPr lang="es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 📆</a:t>
                      </a:r>
                      <a:endParaRPr sz="17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Helvetica Neue Light"/>
                        <a:buChar char="-"/>
                      </a:pPr>
                      <a:r>
                        <a:rPr lang="es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Trabajo con alert, entonces lo más coherente sería tomar Toastify o Sweet Alert 🚨</a:t>
                      </a:r>
                      <a:endParaRPr sz="17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659" name="Google Shape;65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5687" y="41685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5"/>
          <p:cNvSpPr txBox="1"/>
          <p:nvPr/>
        </p:nvSpPr>
        <p:spPr>
          <a:xfrm>
            <a:off x="780612" y="639900"/>
            <a:ext cx="75828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PREPARÁNDONOS PARA LA ENTREGA FINAL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clase 16 finaliza el curso de JavaScript y se entregarán las consignas de la entrega definitiva del </a:t>
            </a:r>
            <a:r>
              <a:rPr b="1" i="1" lang="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proyecto final</a:t>
            </a: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La misma, incluirá</a:t>
            </a: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temas vistos </a:t>
            </a: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trabajados en los desafíos del curso.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65" name="Google Shape;66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388" y="2757549"/>
            <a:ext cx="3145225" cy="183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/>
          <p:cNvSpPr txBox="1"/>
          <p:nvPr>
            <p:ph idx="4294967295"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MAPA DE CONCEPTOS CLASE 13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7" name="Google Shape;14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3"/>
          <p:cNvSpPr/>
          <p:nvPr/>
        </p:nvSpPr>
        <p:spPr>
          <a:xfrm>
            <a:off x="624275" y="1458225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Librerías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9" name="Google Shape;149;p33"/>
          <p:cNvCxnSpPr/>
          <p:nvPr/>
        </p:nvCxnSpPr>
        <p:spPr>
          <a:xfrm rot="10800000">
            <a:off x="2077175" y="1623525"/>
            <a:ext cx="982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50" name="Google Shape;150;p33"/>
          <p:cNvCxnSpPr/>
          <p:nvPr/>
        </p:nvCxnSpPr>
        <p:spPr>
          <a:xfrm rot="10800000">
            <a:off x="3022125" y="1633412"/>
            <a:ext cx="0" cy="1217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33"/>
          <p:cNvCxnSpPr/>
          <p:nvPr/>
        </p:nvCxnSpPr>
        <p:spPr>
          <a:xfrm rot="10800000">
            <a:off x="3022125" y="1623525"/>
            <a:ext cx="982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52" name="Google Shape;152;p33"/>
          <p:cNvCxnSpPr/>
          <p:nvPr/>
        </p:nvCxnSpPr>
        <p:spPr>
          <a:xfrm rot="10800000">
            <a:off x="3022125" y="2195025"/>
            <a:ext cx="982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53" name="Google Shape;153;p33"/>
          <p:cNvCxnSpPr/>
          <p:nvPr/>
        </p:nvCxnSpPr>
        <p:spPr>
          <a:xfrm rot="10800000">
            <a:off x="3022125" y="2851100"/>
            <a:ext cx="982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54" name="Google Shape;154;p33"/>
          <p:cNvSpPr/>
          <p:nvPr/>
        </p:nvSpPr>
        <p:spPr>
          <a:xfrm flipH="1">
            <a:off x="4061078" y="1338763"/>
            <a:ext cx="2240400" cy="336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Sweet Alert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33"/>
          <p:cNvSpPr/>
          <p:nvPr/>
        </p:nvSpPr>
        <p:spPr>
          <a:xfrm>
            <a:off x="4061148" y="2026168"/>
            <a:ext cx="2240400" cy="3327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Toastify JS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33"/>
          <p:cNvSpPr/>
          <p:nvPr/>
        </p:nvSpPr>
        <p:spPr>
          <a:xfrm>
            <a:off x="4061144" y="2813029"/>
            <a:ext cx="2240400" cy="3327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Luxon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7" name="Google Shape;157;p33"/>
          <p:cNvCxnSpPr/>
          <p:nvPr/>
        </p:nvCxnSpPr>
        <p:spPr>
          <a:xfrm rot="10800000">
            <a:off x="1361550" y="1865313"/>
            <a:ext cx="0" cy="54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8" name="Google Shape;158;p33"/>
          <p:cNvSpPr/>
          <p:nvPr/>
        </p:nvSpPr>
        <p:spPr>
          <a:xfrm>
            <a:off x="624275" y="2489600"/>
            <a:ext cx="1452900" cy="3306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Implementación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9" name="Google Shape;159;p33"/>
          <p:cNvCxnSpPr/>
          <p:nvPr/>
        </p:nvCxnSpPr>
        <p:spPr>
          <a:xfrm rot="10800000">
            <a:off x="1361550" y="2912088"/>
            <a:ext cx="0" cy="54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60" name="Google Shape;160;p33"/>
          <p:cNvSpPr/>
          <p:nvPr/>
        </p:nvSpPr>
        <p:spPr>
          <a:xfrm>
            <a:off x="624275" y="3551775"/>
            <a:ext cx="1452900" cy="3306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Documentación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6"/>
          <p:cNvSpPr txBox="1"/>
          <p:nvPr/>
        </p:nvSpPr>
        <p:spPr>
          <a:xfrm>
            <a:off x="174575" y="214875"/>
            <a:ext cx="404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96"/>
          <p:cNvSpPr txBox="1"/>
          <p:nvPr/>
        </p:nvSpPr>
        <p:spPr>
          <a:xfrm>
            <a:off x="3542550" y="1333784"/>
            <a:ext cx="5211900" cy="3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●"/>
            </a:pPr>
            <a:r>
              <a:rPr lang="es" sz="17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b="1" lang="es" sz="1700">
                <a:latin typeface="Helvetica Neue"/>
                <a:ea typeface="Helvetica Neue"/>
                <a:cs typeface="Helvetica Neue"/>
                <a:sym typeface="Helvetica Neue"/>
              </a:rPr>
              <a:t>entrega del proyecto final</a:t>
            </a:r>
            <a:r>
              <a:rPr lang="es" sz="17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compone de temas vistos hasta el momento, más otros que verán </a:t>
            </a:r>
            <a:r>
              <a:rPr lang="es" sz="1700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durante e</a:t>
            </a:r>
            <a:r>
              <a:rPr lang="es" sz="17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ste y el próximo módulo</a:t>
            </a:r>
            <a:r>
              <a:rPr lang="es" sz="17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💪.</a:t>
            </a:r>
            <a:endParaRPr sz="17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●"/>
            </a:pPr>
            <a:r>
              <a:rPr lang="es" sz="17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recomendamos ir avanzando con los "Hands On" y "Desafíos Complementarios"</a:t>
            </a:r>
            <a:r>
              <a:rPr lang="e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✨</a:t>
            </a:r>
            <a:endParaRPr sz="17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72" name="Google Shape;672;p96"/>
          <p:cNvSpPr txBox="1"/>
          <p:nvPr/>
        </p:nvSpPr>
        <p:spPr>
          <a:xfrm>
            <a:off x="3488825" y="3183052"/>
            <a:ext cx="52119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s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Recuerden que la consigna del proyecto final se entrega recién ¡</a:t>
            </a:r>
            <a:r>
              <a:rPr lang="es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en la clase Nº </a:t>
            </a:r>
            <a:r>
              <a:rPr lang="es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16! 🙌 </a:t>
            </a:r>
            <a:r>
              <a:rPr b="1" lang="es" sz="1700">
                <a:latin typeface="Helvetica Neue"/>
                <a:ea typeface="Helvetica Neue"/>
                <a:cs typeface="Helvetica Neue"/>
                <a:sym typeface="Helvetica Neue"/>
              </a:rPr>
              <a:t>Y tendrán hasta 20 días para resolverlo y subirlo.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3" name="Google Shape;67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7812"/>
            <a:ext cx="3628850" cy="180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4" name="Google Shape;674;p96"/>
          <p:cNvGrpSpPr/>
          <p:nvPr/>
        </p:nvGrpSpPr>
        <p:grpSpPr>
          <a:xfrm>
            <a:off x="0" y="4137650"/>
            <a:ext cx="1646700" cy="1005850"/>
            <a:chOff x="0" y="4137650"/>
            <a:chExt cx="1646700" cy="1005850"/>
          </a:xfrm>
        </p:grpSpPr>
        <p:cxnSp>
          <p:nvCxnSpPr>
            <p:cNvPr id="675" name="Google Shape;675;p96"/>
            <p:cNvCxnSpPr/>
            <p:nvPr/>
          </p:nvCxnSpPr>
          <p:spPr>
            <a:xfrm rot="10800000">
              <a:off x="1228025" y="4151150"/>
              <a:ext cx="0" cy="976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6" name="Google Shape;676;p96"/>
            <p:cNvCxnSpPr/>
            <p:nvPr/>
          </p:nvCxnSpPr>
          <p:spPr>
            <a:xfrm>
              <a:off x="0" y="4851300"/>
              <a:ext cx="1646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96"/>
            <p:cNvCxnSpPr/>
            <p:nvPr/>
          </p:nvCxnSpPr>
          <p:spPr>
            <a:xfrm rot="10800000">
              <a:off x="269025" y="4137650"/>
              <a:ext cx="0" cy="990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8" name="Google Shape;678;p96"/>
            <p:cNvCxnSpPr/>
            <p:nvPr/>
          </p:nvCxnSpPr>
          <p:spPr>
            <a:xfrm rot="10800000">
              <a:off x="593925" y="4164600"/>
              <a:ext cx="0" cy="978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9" name="Google Shape;679;p96"/>
            <p:cNvCxnSpPr/>
            <p:nvPr/>
          </p:nvCxnSpPr>
          <p:spPr>
            <a:xfrm rot="10800000">
              <a:off x="934500" y="4177800"/>
              <a:ext cx="0" cy="965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80" name="Google Shape;680;p96"/>
          <p:cNvGrpSpPr/>
          <p:nvPr/>
        </p:nvGrpSpPr>
        <p:grpSpPr>
          <a:xfrm>
            <a:off x="7514556" y="80050"/>
            <a:ext cx="1554485" cy="1005870"/>
            <a:chOff x="7497300" y="-4725"/>
            <a:chExt cx="1646700" cy="1110600"/>
          </a:xfrm>
        </p:grpSpPr>
        <p:pic>
          <p:nvPicPr>
            <p:cNvPr id="681" name="Google Shape;681;p96"/>
            <p:cNvPicPr preferRelativeResize="0"/>
            <p:nvPr/>
          </p:nvPicPr>
          <p:blipFill rotWithShape="1">
            <a:blip r:embed="rId4">
              <a:alphaModFix/>
            </a:blip>
            <a:srcRect b="17584" l="17287" r="20574" t="25138"/>
            <a:stretch/>
          </p:blipFill>
          <p:spPr>
            <a:xfrm>
              <a:off x="7497300" y="-4725"/>
              <a:ext cx="1646700" cy="111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40167" y="218576"/>
              <a:ext cx="848016" cy="8273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3" name="Google Shape;683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9150" y="2068863"/>
            <a:ext cx="886200" cy="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7"/>
          <p:cNvSpPr txBox="1"/>
          <p:nvPr/>
        </p:nvSpPr>
        <p:spPr>
          <a:xfrm>
            <a:off x="1420175" y="152075"/>
            <a:ext cx="66960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ÚLTIMOS PASOS HACIA EL PF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Incluiremos…</a:t>
            </a:r>
            <a:endParaRPr i="1"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9" name="Google Shape;689;p97"/>
          <p:cNvSpPr txBox="1"/>
          <p:nvPr/>
        </p:nvSpPr>
        <p:spPr>
          <a:xfrm>
            <a:off x="4409975" y="1969875"/>
            <a:ext cx="45243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s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Optimizando el proyecto final - Desafío complementario </a:t>
            </a:r>
            <a:r>
              <a:rPr lang="es" sz="2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✅</a:t>
            </a:r>
            <a:endParaRPr b="1" sz="2700">
              <a:solidFill>
                <a:srgbClr val="9E9E9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b="1" lang="es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Librerías - Desafío entregable </a:t>
            </a:r>
            <a:r>
              <a:rPr b="1" lang="es" sz="1700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HOY</a:t>
            </a:r>
            <a:endParaRPr b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700"/>
              <a:buFont typeface="Helvetica Neue Light"/>
              <a:buChar char="●"/>
            </a:pPr>
            <a:r>
              <a:rPr lang="es" sz="1700">
                <a:solidFill>
                  <a:srgbClr val="D4D4D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AJAX &amp; </a:t>
            </a:r>
            <a:r>
              <a:rPr lang="es" sz="1700">
                <a:solidFill>
                  <a:srgbClr val="D4D4D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Fetch</a:t>
            </a:r>
            <a:endParaRPr sz="1700">
              <a:solidFill>
                <a:srgbClr val="D4D4D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700"/>
              <a:buFont typeface="Helvetica Neue Light"/>
              <a:buChar char="●"/>
            </a:pPr>
            <a:r>
              <a:rPr lang="es" sz="1700">
                <a:solidFill>
                  <a:srgbClr val="D4D4D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Frameworks + Node.JS</a:t>
            </a:r>
            <a:endParaRPr sz="1700">
              <a:solidFill>
                <a:srgbClr val="D4D4D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90" name="Google Shape;69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9776" y="3685527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5876" y="3270977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00" y="1750976"/>
            <a:ext cx="3637775" cy="27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8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98" name="Google Shape;69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9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04" name="Google Shape;704;p99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Sweet Alert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Toastify JS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Luxon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0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710" name="Google Shape;71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02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1" name="Google Shape;721;p102"/>
          <p:cNvSpPr txBox="1"/>
          <p:nvPr/>
        </p:nvSpPr>
        <p:spPr>
          <a:xfrm>
            <a:off x="2054250" y="1640238"/>
            <a:ext cx="50355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¡GRACIAS POR ESTUDIAR CON NOSOTROS!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22" name="Google Shape;72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375" y="515200"/>
            <a:ext cx="1718075" cy="3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/>
        </p:nvSpPr>
        <p:spPr>
          <a:xfrm>
            <a:off x="3166825" y="178015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8275" y="483795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4"/>
          <p:cNvSpPr/>
          <p:nvPr/>
        </p:nvSpPr>
        <p:spPr>
          <a:xfrm>
            <a:off x="2886763" y="849139"/>
            <a:ext cx="3546900" cy="6690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4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OPTIMIZACIÓN DE PROYECTO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8" name="Google Shape;168;p34"/>
          <p:cNvSpPr/>
          <p:nvPr/>
        </p:nvSpPr>
        <p:spPr>
          <a:xfrm>
            <a:off x="5830967" y="848925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5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ASINCRONÍA Y PETICIONES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9" name="Google Shape;169;p34"/>
          <p:cNvSpPr txBox="1"/>
          <p:nvPr/>
        </p:nvSpPr>
        <p:spPr>
          <a:xfrm>
            <a:off x="3301975" y="1984400"/>
            <a:ext cx="2311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1 -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4"/>
          <p:cNvSpPr txBox="1"/>
          <p:nvPr/>
        </p:nvSpPr>
        <p:spPr>
          <a:xfrm>
            <a:off x="3125550" y="1945725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4"/>
          <p:cNvSpPr/>
          <p:nvPr/>
        </p:nvSpPr>
        <p:spPr>
          <a:xfrm>
            <a:off x="7329" y="848925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3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FRONTEND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2" name="Google Shape;172;p34"/>
          <p:cNvSpPr txBox="1"/>
          <p:nvPr/>
        </p:nvSpPr>
        <p:spPr>
          <a:xfrm>
            <a:off x="3128175" y="1974050"/>
            <a:ext cx="2309100" cy="7089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 &amp; Redux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34"/>
          <p:cNvSpPr txBox="1"/>
          <p:nvPr/>
        </p:nvSpPr>
        <p:spPr>
          <a:xfrm>
            <a:off x="6122725" y="1778813"/>
            <a:ext cx="2447100" cy="248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4"/>
          <p:cNvSpPr txBox="1"/>
          <p:nvPr/>
        </p:nvSpPr>
        <p:spPr>
          <a:xfrm>
            <a:off x="6081450" y="1944400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4"/>
          <p:cNvSpPr txBox="1"/>
          <p:nvPr/>
        </p:nvSpPr>
        <p:spPr>
          <a:xfrm>
            <a:off x="6081425" y="2682950"/>
            <a:ext cx="2311800" cy="10059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s" sz="1200">
                <a:latin typeface="Anton"/>
                <a:ea typeface="Anton"/>
                <a:cs typeface="Anton"/>
                <a:sym typeface="Anton"/>
              </a:rPr>
              <a:t>5</a:t>
            </a:r>
            <a:r>
              <a:rPr lang="es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AJAX &amp; FETCH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Google Shape;176;p34"/>
          <p:cNvSpPr txBox="1"/>
          <p:nvPr/>
        </p:nvSpPr>
        <p:spPr>
          <a:xfrm>
            <a:off x="6064000" y="1984400"/>
            <a:ext cx="2309100" cy="70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s" sz="1200">
                <a:latin typeface="Anton"/>
                <a:ea typeface="Anton"/>
                <a:cs typeface="Anton"/>
                <a:sym typeface="Anton"/>
              </a:rPr>
              <a:t>4</a:t>
            </a:r>
            <a:r>
              <a:rPr lang="es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PROMISES &amp; ASYNC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p34"/>
          <p:cNvSpPr txBox="1"/>
          <p:nvPr/>
        </p:nvSpPr>
        <p:spPr>
          <a:xfrm>
            <a:off x="6081425" y="3524750"/>
            <a:ext cx="2309100" cy="8082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s" sz="1200">
                <a:latin typeface="Anton"/>
                <a:ea typeface="Anton"/>
                <a:cs typeface="Anton"/>
                <a:sym typeface="Anton"/>
              </a:rPr>
              <a:t>6</a:t>
            </a:r>
            <a:r>
              <a:rPr lang="es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FRAMEWORKS + Node JS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</a:pPr>
            <a:r>
              <a:rPr lang="es" sz="1200">
                <a:latin typeface="Helvetica Neue"/>
                <a:ea typeface="Helvetica Neue"/>
                <a:cs typeface="Helvetica Neue"/>
                <a:sym typeface="Helvetica Neue"/>
              </a:rPr>
              <a:t>Entrega TP final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34"/>
          <p:cNvSpPr txBox="1"/>
          <p:nvPr/>
        </p:nvSpPr>
        <p:spPr>
          <a:xfrm>
            <a:off x="1278925" y="51475"/>
            <a:ext cx="63480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MÓDULOS DE TRABAJO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9" name="Google Shape;179;p34"/>
          <p:cNvSpPr txBox="1"/>
          <p:nvPr/>
        </p:nvSpPr>
        <p:spPr>
          <a:xfrm>
            <a:off x="3128175" y="1974050"/>
            <a:ext cx="2309100" cy="1092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 AVANZADOS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0" name="Google Shape;180;p34"/>
          <p:cNvSpPr txBox="1"/>
          <p:nvPr/>
        </p:nvSpPr>
        <p:spPr>
          <a:xfrm>
            <a:off x="387200" y="1780138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4"/>
          <p:cNvSpPr txBox="1"/>
          <p:nvPr/>
        </p:nvSpPr>
        <p:spPr>
          <a:xfrm>
            <a:off x="345925" y="1945725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4"/>
          <p:cNvSpPr txBox="1"/>
          <p:nvPr/>
        </p:nvSpPr>
        <p:spPr>
          <a:xfrm>
            <a:off x="328475" y="1944675"/>
            <a:ext cx="2309100" cy="505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8 - 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34"/>
          <p:cNvSpPr txBox="1"/>
          <p:nvPr/>
        </p:nvSpPr>
        <p:spPr>
          <a:xfrm>
            <a:off x="326125" y="3604550"/>
            <a:ext cx="2331900" cy="807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11 - </a:t>
            </a:r>
            <a:endParaRPr sz="13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 I</a:t>
            </a:r>
            <a:endParaRPr sz="1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●"/>
            </a:pPr>
            <a:r>
              <a:rPr lang="e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2da pre-entrega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34"/>
          <p:cNvSpPr txBox="1"/>
          <p:nvPr/>
        </p:nvSpPr>
        <p:spPr>
          <a:xfrm>
            <a:off x="325700" y="2456475"/>
            <a:ext cx="2311800" cy="564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9 - 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p34"/>
          <p:cNvSpPr txBox="1"/>
          <p:nvPr/>
        </p:nvSpPr>
        <p:spPr>
          <a:xfrm>
            <a:off x="325700" y="3021075"/>
            <a:ext cx="2331900" cy="564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10 - 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&amp; JSON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34"/>
          <p:cNvSpPr txBox="1"/>
          <p:nvPr/>
        </p:nvSpPr>
        <p:spPr>
          <a:xfrm>
            <a:off x="3128175" y="3066050"/>
            <a:ext cx="2309100" cy="12843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CLASE 12 -</a:t>
            </a:r>
            <a:endParaRPr sz="12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LIBRERÍAS</a:t>
            </a:r>
            <a:endParaRPr sz="1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Char char="●"/>
            </a:pPr>
            <a:r>
              <a:rPr lang="es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/>
        </p:nvSpPr>
        <p:spPr>
          <a:xfrm>
            <a:off x="809550" y="1679275"/>
            <a:ext cx="75249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HERRAMIENTAS DE LA CLASE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1500">
                <a:latin typeface="Helvetica Neue"/>
                <a:ea typeface="Helvetica Neue"/>
                <a:cs typeface="Helvetica Neue"/>
                <a:sym typeface="Helvetica Neue"/>
              </a:rPr>
              <a:t>Les compartimos algunos recursos para acompañar la clase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2" name="Google Shape;19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38" y="4927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5"/>
          <p:cNvSpPr txBox="1"/>
          <p:nvPr/>
        </p:nvSpPr>
        <p:spPr>
          <a:xfrm>
            <a:off x="2668050" y="2927625"/>
            <a:ext cx="3807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Guión de clase Nº 13 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aquí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Booklet de Javascript </a:t>
            </a:r>
            <a:r>
              <a:rPr lang="es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FAQs de Javascript </a:t>
            </a:r>
            <a:r>
              <a:rPr lang="es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A5A5A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